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58"/>
  </p:notesMasterIdLst>
  <p:handoutMasterIdLst>
    <p:handoutMasterId r:id="rId59"/>
  </p:handoutMasterIdLst>
  <p:sldIdLst>
    <p:sldId id="548" r:id="rId2"/>
    <p:sldId id="693" r:id="rId3"/>
    <p:sldId id="550" r:id="rId4"/>
    <p:sldId id="631" r:id="rId5"/>
    <p:sldId id="633" r:id="rId6"/>
    <p:sldId id="636" r:id="rId7"/>
    <p:sldId id="634" r:id="rId8"/>
    <p:sldId id="635" r:id="rId9"/>
    <p:sldId id="663" r:id="rId10"/>
    <p:sldId id="660" r:id="rId11"/>
    <p:sldId id="661" r:id="rId12"/>
    <p:sldId id="642" r:id="rId13"/>
    <p:sldId id="644" r:id="rId14"/>
    <p:sldId id="645" r:id="rId15"/>
    <p:sldId id="646" r:id="rId16"/>
    <p:sldId id="664" r:id="rId17"/>
    <p:sldId id="647" r:id="rId18"/>
    <p:sldId id="666" r:id="rId19"/>
    <p:sldId id="656" r:id="rId20"/>
    <p:sldId id="657" r:id="rId21"/>
    <p:sldId id="658" r:id="rId22"/>
    <p:sldId id="643" r:id="rId23"/>
    <p:sldId id="668" r:id="rId24"/>
    <p:sldId id="638" r:id="rId25"/>
    <p:sldId id="659" r:id="rId26"/>
    <p:sldId id="639" r:id="rId27"/>
    <p:sldId id="641" r:id="rId28"/>
    <p:sldId id="640" r:id="rId29"/>
    <p:sldId id="667" r:id="rId30"/>
    <p:sldId id="684" r:id="rId31"/>
    <p:sldId id="669" r:id="rId32"/>
    <p:sldId id="670" r:id="rId33"/>
    <p:sldId id="671" r:id="rId34"/>
    <p:sldId id="672" r:id="rId35"/>
    <p:sldId id="673" r:id="rId36"/>
    <p:sldId id="674" r:id="rId37"/>
    <p:sldId id="675" r:id="rId38"/>
    <p:sldId id="676" r:id="rId39"/>
    <p:sldId id="677" r:id="rId40"/>
    <p:sldId id="678" r:id="rId41"/>
    <p:sldId id="679" r:id="rId42"/>
    <p:sldId id="680" r:id="rId43"/>
    <p:sldId id="681" r:id="rId44"/>
    <p:sldId id="682" r:id="rId45"/>
    <p:sldId id="683" r:id="rId46"/>
    <p:sldId id="686" r:id="rId47"/>
    <p:sldId id="687" r:id="rId48"/>
    <p:sldId id="688" r:id="rId49"/>
    <p:sldId id="685" r:id="rId50"/>
    <p:sldId id="689" r:id="rId51"/>
    <p:sldId id="690" r:id="rId52"/>
    <p:sldId id="691" r:id="rId53"/>
    <p:sldId id="692" r:id="rId54"/>
    <p:sldId id="694" r:id="rId55"/>
    <p:sldId id="695" r:id="rId56"/>
    <p:sldId id="520" r:id="rId57"/>
  </p:sldIdLst>
  <p:sldSz cx="13792200" cy="8077200"/>
  <p:notesSz cx="7605713" cy="133302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5pPr>
    <a:lvl6pPr marL="22860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6pPr>
    <a:lvl7pPr marL="27432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7pPr>
    <a:lvl8pPr marL="32004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8pPr>
    <a:lvl9pPr marL="3657600" algn="l" defTabSz="914400" rtl="0" eaLnBrk="1" latinLnBrk="0" hangingPunct="1">
      <a:defRPr kumimoji="1" sz="7200" b="1" kern="1200">
        <a:solidFill>
          <a:schemeClr val="tx1"/>
        </a:solidFill>
        <a:latin typeface="Times New Roman" pitchFamily="18" charset="0"/>
        <a:ea typeface="文鼎中圓" charset="-12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2">
          <p15:clr>
            <a:srgbClr val="A4A3A4"/>
          </p15:clr>
        </p15:guide>
        <p15:guide id="2" pos="86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4199">
          <p15:clr>
            <a:srgbClr val="A4A3A4"/>
          </p15:clr>
        </p15:guide>
        <p15:guide id="2" pos="239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D5"/>
    <a:srgbClr val="95EFA2"/>
    <a:srgbClr val="C4F6CB"/>
    <a:srgbClr val="FF99CC"/>
    <a:srgbClr val="0000FF"/>
    <a:srgbClr val="FFFFFF"/>
    <a:srgbClr val="BCBFED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4" autoAdjust="0"/>
    <p:restoredTop sz="87113" autoAdjust="0"/>
  </p:normalViewPr>
  <p:slideViewPr>
    <p:cSldViewPr snapToGrid="0">
      <p:cViewPr varScale="1">
        <p:scale>
          <a:sx n="84" d="100"/>
          <a:sy n="84" d="100"/>
        </p:scale>
        <p:origin x="-96" y="-108"/>
      </p:cViewPr>
      <p:guideLst>
        <p:guide orient="horz" pos="322"/>
        <p:guide pos="865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-1805" y="-72"/>
      </p:cViewPr>
      <p:guideLst>
        <p:guide orient="horz" pos="4199"/>
        <p:guide pos="239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306888" y="0"/>
            <a:ext cx="3297237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12660313"/>
            <a:ext cx="3297238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15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306888" y="12660313"/>
            <a:ext cx="3297237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590BF37D-8412-44E4-BC60-C125C023E6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8866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308475" y="0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465138" y="1000125"/>
            <a:ext cx="8535988" cy="49990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14413" y="6330950"/>
            <a:ext cx="5576887" cy="599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308475" y="12663488"/>
            <a:ext cx="3297238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465" tIns="57232" rIns="114465" bIns="57232" numCol="1" anchor="b" anchorCtr="0" compatLnSpc="1">
            <a:prstTxWarp prst="textNoShape">
              <a:avLst/>
            </a:prstTxWarp>
          </a:bodyPr>
          <a:lstStyle>
            <a:lvl1pPr algn="r">
              <a:defRPr sz="1500" b="0">
                <a:ea typeface="新細明體" pitchFamily="18" charset="-120"/>
              </a:defRPr>
            </a:lvl1pPr>
          </a:lstStyle>
          <a:p>
            <a:pPr>
              <a:defRPr/>
            </a:pPr>
            <a:fld id="{752E8718-5AA9-422F-AC95-FAF05DCDA0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51801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190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87854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261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6340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2E8718-5AA9-422F-AC95-FAF05DCDA0B1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69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3970421" y="601579"/>
            <a:ext cx="5702969" cy="7232734"/>
          </a:xfrm>
          <a:prstGeom prst="rect">
            <a:avLst/>
          </a:prstGeom>
        </p:spPr>
        <p:txBody>
          <a:bodyPr vert="eaVert" anchor="ctr"/>
          <a:lstStyle>
            <a:lvl1pPr>
              <a:defRPr sz="7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sz="7200" dirty="0" smtClean="0"/>
              <a:t>標題</a:t>
            </a:r>
            <a:endParaRPr lang="zh-TW" altLang="en-US" dirty="0"/>
          </a:p>
        </p:txBody>
      </p:sp>
      <p:sp>
        <p:nvSpPr>
          <p:cNvPr id="3" name="標題 4"/>
          <p:cNvSpPr txBox="1">
            <a:spLocks/>
          </p:cNvSpPr>
          <p:nvPr userDrawn="1"/>
        </p:nvSpPr>
        <p:spPr>
          <a:xfrm>
            <a:off x="11718758" y="198438"/>
            <a:ext cx="1128562" cy="7635875"/>
          </a:xfrm>
          <a:prstGeom prst="rect">
            <a:avLst/>
          </a:prstGeom>
        </p:spPr>
        <p:txBody>
          <a:bodyPr vert="eaVert"/>
          <a:lstStyle>
            <a:lvl1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+mj-lt"/>
                <a:ea typeface="+mj-ea"/>
                <a:cs typeface="+mj-cs"/>
              </a:defRPr>
            </a:lvl1pPr>
            <a:lvl2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2pPr>
            <a:lvl3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3pPr>
            <a:lvl4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4pPr>
            <a:lvl5pPr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5pPr>
            <a:lvl6pPr marL="4572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6pPr>
            <a:lvl7pPr marL="9144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7pPr>
            <a:lvl8pPr marL="13716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8pPr>
            <a:lvl9pPr marL="1828800" algn="l" defTabSz="449263" rtl="0" eaLnBrk="0" fontAlgn="base" hangingPunct="0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buClr>
                <a:srgbClr val="95EFA2"/>
              </a:buClr>
              <a:buSzPct val="100000"/>
              <a:buFont typeface="Times New Roman" pitchFamily="18" charset="0"/>
              <a:defRPr sz="6000">
                <a:solidFill>
                  <a:srgbClr val="95EFA2"/>
                </a:solidFill>
                <a:latin typeface="Times New Roman" pitchFamily="18" charset="0"/>
                <a:ea typeface="文鼎顏楷" charset="0"/>
                <a:cs typeface="文鼎顏楷" charset="0"/>
              </a:defRPr>
            </a:lvl9pPr>
          </a:lstStyle>
          <a:p>
            <a:r>
              <a:rPr lang="zh-TW" altLang="en-US" sz="4800" b="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歡喜分享</a:t>
            </a: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2281461" y="385011"/>
            <a:ext cx="1439250" cy="3237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二零一六年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2257398" y="4682791"/>
            <a:ext cx="1470819" cy="77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</a:rPr>
              <a:t>月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2241613" y="7112168"/>
            <a:ext cx="1470819" cy="75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/>
          <a:lstStyle/>
          <a:p>
            <a:pPr algn="l">
              <a:lnSpc>
                <a:spcPct val="150000"/>
              </a:lnSpc>
            </a:pPr>
            <a:r>
              <a:rPr lang="zh-TW" altLang="en-US" sz="4800" b="0" dirty="0" smtClean="0">
                <a:solidFill>
                  <a:srgbClr val="FFFFD5"/>
                </a:solidFill>
                <a:ea typeface="標楷體" pitchFamily="65" charset="-120"/>
              </a:rPr>
              <a:t>日</a:t>
            </a:r>
            <a:endParaRPr lang="zh-TW" altLang="en-US" sz="4800" b="0" dirty="0">
              <a:solidFill>
                <a:srgbClr val="FFFFD5"/>
              </a:solidFill>
              <a:ea typeface="標楷體" pitchFamily="65" charset="-120"/>
            </a:endParaRPr>
          </a:p>
        </p:txBody>
      </p:sp>
      <p:sp>
        <p:nvSpPr>
          <p:cNvPr id="10" name="直排文字版面配置區 8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2349458" y="3401802"/>
            <a:ext cx="1158875" cy="1427498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月份</a:t>
            </a:r>
          </a:p>
        </p:txBody>
      </p:sp>
      <p:sp>
        <p:nvSpPr>
          <p:cNvPr id="11" name="直排文字版面配置區 8"/>
          <p:cNvSpPr>
            <a:spLocks noGrp="1"/>
          </p:cNvSpPr>
          <p:nvPr>
            <p:ph type="body" orient="vert" sz="quarter" idx="12" hasCustomPrompt="1"/>
          </p:nvPr>
        </p:nvSpPr>
        <p:spPr>
          <a:xfrm>
            <a:off x="2349458" y="5216942"/>
            <a:ext cx="1158875" cy="2039603"/>
          </a:xfrm>
          <a:prstGeom prst="rect">
            <a:avLst/>
          </a:prstGeom>
        </p:spPr>
        <p:txBody>
          <a:bodyPr vert="eaVert"/>
          <a:lstStyle>
            <a:lvl1pPr marL="0" indent="0" algn="ctr">
              <a:buNone/>
              <a:defRPr sz="48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dirty="0" smtClean="0"/>
              <a:t>日期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16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地點與人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 userDrawn="1"/>
        </p:nvSpPr>
        <p:spPr bwMode="auto">
          <a:xfrm>
            <a:off x="11739329" y="721895"/>
            <a:ext cx="1262711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TW" altLang="en-US" sz="6600" b="0" dirty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</a:t>
            </a:r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：</a:t>
            </a:r>
            <a:endParaRPr lang="en-US" altLang="zh-TW" sz="66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  <a:cs typeface="+mj-cs"/>
            </a:endParaRPr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5943599" y="868870"/>
            <a:ext cx="962527" cy="67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85905" tIns="42951" rIns="85905" bIns="42951" anchor="ctr"/>
          <a:lstStyle>
            <a:lvl1pPr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defTabSz="1166813" eaLnBrk="0" hangingPunct="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defTabSz="116681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/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參與人數：</a:t>
            </a:r>
            <a:endParaRPr lang="en-US" altLang="zh-TW" sz="5400" dirty="0" smtClean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  <a:p>
            <a:pPr eaLnBrk="1" hangingPunct="1"/>
            <a:endParaRPr lang="zh-TW" altLang="en-US" sz="5400" dirty="0">
              <a:solidFill>
                <a:srgbClr val="D9D9D9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8021747" y="1564106"/>
            <a:ext cx="3717508" cy="6079708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lang="zh-TW" altLang="en-US" sz="6600" b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defRPr>
            </a:lvl1pPr>
            <a:lvl2pPr marL="57785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6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sz="6600" b="0" dirty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  <a:cs typeface="+mj-cs"/>
              </a:rPr>
              <a:t>地點名稱</a:t>
            </a:r>
            <a:endParaRPr lang="zh-TW" altLang="en-US" dirty="0"/>
          </a:p>
        </p:txBody>
      </p:sp>
      <p:sp>
        <p:nvSpPr>
          <p:cNvPr id="11" name="直排文字版面配置區 10"/>
          <p:cNvSpPr>
            <a:spLocks noGrp="1"/>
          </p:cNvSpPr>
          <p:nvPr>
            <p:ph type="body" orient="vert" sz="quarter" idx="11" hasCustomPrompt="1"/>
          </p:nvPr>
        </p:nvSpPr>
        <p:spPr>
          <a:xfrm>
            <a:off x="5715041" y="4184278"/>
            <a:ext cx="1227138" cy="3459786"/>
          </a:xfrm>
          <a:prstGeom prst="rect">
            <a:avLst/>
          </a:prstGeom>
        </p:spPr>
        <p:txBody>
          <a:bodyPr vert="eaVert"/>
          <a:lstStyle>
            <a:lvl1pPr marL="0" indent="0" algn="l">
              <a:buNone/>
              <a:defRPr sz="5400" b="1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 lvl="0"/>
            <a:r>
              <a:rPr lang="zh-TW" altLang="en-US" sz="5400" dirty="0" smtClean="0">
                <a:solidFill>
                  <a:srgbClr val="D9D9D9"/>
                </a:solidFill>
                <a:latin typeface="標楷體" pitchFamily="65" charset="-120"/>
                <a:ea typeface="標楷體" pitchFamily="65" charset="-120"/>
              </a:rPr>
              <a:t>人數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說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排文字版面配置區 8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264695" y="505243"/>
            <a:ext cx="13315000" cy="73993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buNone/>
              <a:defRPr sz="6000" b="0" spc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60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說明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869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排文字版面配置區 6"/>
          <p:cNvSpPr>
            <a:spLocks noGrp="1"/>
          </p:cNvSpPr>
          <p:nvPr>
            <p:ph type="body" orient="vert" sz="quarter" idx="10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  <p:sp>
        <p:nvSpPr>
          <p:cNvPr id="8" name="文字方塊 4"/>
          <p:cNvSpPr txBox="1">
            <a:spLocks noChangeArrowheads="1"/>
          </p:cNvSpPr>
          <p:nvPr userDrawn="1"/>
        </p:nvSpPr>
        <p:spPr bwMode="auto">
          <a:xfrm>
            <a:off x="329866" y="7366000"/>
            <a:ext cx="175326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2014287" y="7369675"/>
            <a:ext cx="1584826" cy="6731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2" y="278816"/>
            <a:ext cx="10369042" cy="69160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0641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立照片(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1010651" y="192504"/>
            <a:ext cx="9721517" cy="77002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  <p:sp>
        <p:nvSpPr>
          <p:cNvPr id="4" name="文字方塊 4"/>
          <p:cNvSpPr txBox="1">
            <a:spLocks noChangeArrowheads="1"/>
          </p:cNvSpPr>
          <p:nvPr userDrawn="1"/>
        </p:nvSpPr>
        <p:spPr bwMode="auto">
          <a:xfrm>
            <a:off x="189166" y="195179"/>
            <a:ext cx="677108" cy="175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1pPr>
            <a:lvl2pPr marL="742950" indent="-28575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2pPr>
            <a:lvl3pPr marL="11430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3pPr>
            <a:lvl4pPr marL="16002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4pPr>
            <a:lvl5pPr marL="2057400" indent="-228600"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200" b="1">
                <a:solidFill>
                  <a:schemeClr val="tx1"/>
                </a:solidFill>
                <a:latin typeface="Times New Roman" pitchFamily="18" charset="0"/>
                <a:ea typeface="文鼎粗明" pitchFamily="49" charset="-120"/>
              </a:defRPr>
            </a:lvl9pPr>
          </a:lstStyle>
          <a:p>
            <a:r>
              <a:rPr lang="zh-TW" altLang="en-US" sz="3200" b="0" dirty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攝影</a:t>
            </a:r>
            <a:r>
              <a:rPr lang="zh-TW" altLang="en-US" sz="3200" b="0" dirty="0" smtClean="0">
                <a:solidFill>
                  <a:srgbClr val="FFFFD5"/>
                </a:solidFill>
                <a:latin typeface="標楷體" pitchFamily="65" charset="-120"/>
                <a:ea typeface="標楷體" pitchFamily="65" charset="-120"/>
                <a:sym typeface="標楷體" pitchFamily="65" charset="-120"/>
              </a:rPr>
              <a:t>者：</a:t>
            </a:r>
            <a:endParaRPr lang="zh-TW" altLang="en-US" sz="3200" b="0" dirty="0">
              <a:solidFill>
                <a:srgbClr val="FFFFD5"/>
              </a:solidFill>
              <a:latin typeface="標楷體" pitchFamily="65" charset="-120"/>
              <a:ea typeface="標楷體" pitchFamily="65" charset="-120"/>
              <a:sym typeface="標楷體" pitchFamily="65" charset="-120"/>
            </a:endParaRPr>
          </a:p>
        </p:txBody>
      </p:sp>
      <p:sp>
        <p:nvSpPr>
          <p:cNvPr id="5" name="文字版面配置區 9"/>
          <p:cNvSpPr>
            <a:spLocks noGrp="1"/>
          </p:cNvSpPr>
          <p:nvPr>
            <p:ph type="body" sz="quarter" idx="11" hasCustomPrompt="1"/>
          </p:nvPr>
        </p:nvSpPr>
        <p:spPr>
          <a:xfrm>
            <a:off x="83387" y="1714833"/>
            <a:ext cx="792413" cy="1894641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>
              <a:buNone/>
              <a:defRPr sz="320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姓名</a:t>
            </a:r>
            <a:endParaRPr lang="zh-TW" altLang="en-US" dirty="0"/>
          </a:p>
        </p:txBody>
      </p:sp>
      <p:sp>
        <p:nvSpPr>
          <p:cNvPr id="6" name="直排文字版面配置區 6"/>
          <p:cNvSpPr>
            <a:spLocks noGrp="1"/>
          </p:cNvSpPr>
          <p:nvPr>
            <p:ph type="body" orient="vert" sz="quarter" idx="13" hasCustomPrompt="1"/>
          </p:nvPr>
        </p:nvSpPr>
        <p:spPr>
          <a:xfrm>
            <a:off x="10852485" y="258763"/>
            <a:ext cx="2727210" cy="7691437"/>
          </a:xfrm>
          <a:prstGeom prst="rect">
            <a:avLst/>
          </a:prstGeom>
        </p:spPr>
        <p:txBody>
          <a:bodyPr vert="eaVert"/>
          <a:lstStyle>
            <a:lvl1pPr marL="0" indent="0" algn="l" eaLnBrk="1" hangingPunct="1">
              <a:lnSpc>
                <a:spcPct val="100000"/>
              </a:lnSpc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57785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557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7399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324100" indent="0" algn="l">
              <a:buNone/>
              <a:defRPr sz="6000" b="0"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 dirty="0" smtClean="0"/>
              <a:t>照片說明</a:t>
            </a:r>
          </a:p>
        </p:txBody>
      </p:sp>
    </p:spTree>
    <p:extLst>
      <p:ext uri="{BB962C8B-B14F-4D97-AF65-F5344CB8AC3E}">
        <p14:creationId xmlns:p14="http://schemas.microsoft.com/office/powerpoint/2010/main" val="3454881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照片(不含攝影者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內容版面配置區 11"/>
          <p:cNvSpPr>
            <a:spLocks noGrp="1"/>
          </p:cNvSpPr>
          <p:nvPr>
            <p:ph sz="quarter" idx="12" hasCustomPrompt="1"/>
          </p:nvPr>
        </p:nvSpPr>
        <p:spPr>
          <a:xfrm>
            <a:off x="308421" y="192505"/>
            <a:ext cx="13287263" cy="7761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577850" indent="0">
              <a:buNone/>
              <a:defRPr sz="6600">
                <a:solidFill>
                  <a:srgbClr val="FFFFD5"/>
                </a:solidFill>
              </a:defRPr>
            </a:lvl2pPr>
          </a:lstStyle>
          <a:p>
            <a:pPr lvl="1"/>
            <a:r>
              <a:rPr lang="zh-TW" altLang="en-US" dirty="0" smtClean="0"/>
              <a:t>圖片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2191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4"/>
          <p:cNvSpPr txBox="1">
            <a:spLocks/>
          </p:cNvSpPr>
          <p:nvPr userDrawn="1"/>
        </p:nvSpPr>
        <p:spPr bwMode="auto">
          <a:xfrm>
            <a:off x="246810" y="198438"/>
            <a:ext cx="5219700" cy="763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lIns="117421" tIns="58709" rIns="117421" bIns="58709" anchor="ctr"/>
          <a:lstStyle/>
          <a:p>
            <a:pPr algn="r" defTabSz="1166813" eaLnBrk="0" hangingPunct="0">
              <a:lnSpc>
                <a:spcPct val="120000"/>
              </a:lnSpc>
            </a:pPr>
            <a:r>
              <a:rPr lang="zh-TW" altLang="en-US" sz="4800" b="0" smtClean="0">
                <a:solidFill>
                  <a:srgbClr val="95EFA2"/>
                </a:solidFill>
                <a:latin typeface="標楷體" pitchFamily="65" charset="-120"/>
                <a:ea typeface="標楷體" pitchFamily="65" charset="-120"/>
              </a:rPr>
              <a:t>敬上</a:t>
            </a:r>
            <a:endParaRPr lang="zh-TW" altLang="en-US" sz="4800" b="0" dirty="0">
              <a:solidFill>
                <a:srgbClr val="95EFA2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4873250" y="198438"/>
            <a:ext cx="8162234" cy="474745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eaLnBrk="0" hangingPunct="0">
              <a:lnSpc>
                <a:spcPct val="120000"/>
              </a:lnSpc>
            </a:pP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祝福大家</a:t>
            </a:r>
            <a: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en-US" altLang="zh-TW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/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新年快樂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歡樂吉祥</a:t>
            </a:r>
            <a:b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</a:br>
            <a:r>
              <a:rPr lang="zh-TW" altLang="en-US" sz="7200" b="0" dirty="0" smtClean="0">
                <a:solidFill>
                  <a:srgbClr val="95EFA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    闔府平安</a:t>
            </a:r>
            <a:endParaRPr lang="zh-TW" altLang="en-US" b="0" dirty="0">
              <a:solidFill>
                <a:srgbClr val="95EFA2"/>
              </a:solidFill>
              <a:latin typeface="新細明體" panose="02020500000000000000" pitchFamily="18" charset="-120"/>
              <a:ea typeface="新細明體" panose="02020500000000000000" pitchFamily="18" charset="-120"/>
            </a:endParaRPr>
          </a:p>
        </p:txBody>
      </p:sp>
      <p:sp>
        <p:nvSpPr>
          <p:cNvPr id="9" name="標題 4"/>
          <p:cNvSpPr>
            <a:spLocks noGrp="1"/>
          </p:cNvSpPr>
          <p:nvPr>
            <p:ph type="title" hasCustomPrompt="1"/>
          </p:nvPr>
        </p:nvSpPr>
        <p:spPr>
          <a:xfrm>
            <a:off x="2177917" y="2430379"/>
            <a:ext cx="1127921" cy="3922294"/>
          </a:xfrm>
          <a:prstGeom prst="rect">
            <a:avLst/>
          </a:prstGeom>
        </p:spPr>
        <p:txBody>
          <a:bodyPr vert="eaVert"/>
          <a:lstStyle>
            <a:lvl1pPr algn="r"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pPr>
              <a:lnSpc>
                <a:spcPct val="120000"/>
              </a:lnSpc>
            </a:pPr>
            <a:r>
              <a:rPr lang="zh-TW" altLang="en-US" sz="4800" dirty="0" smtClean="0"/>
              <a:t>包容班全體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896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AA02F60F-40A3-475D-A8D7-4ED829990C38}" type="datetimeFigureOut">
              <a:rPr lang="zh-TW" altLang="en-US" smtClean="0"/>
              <a:t>2016/1/26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712335" y="7486368"/>
            <a:ext cx="436753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9884410" y="7486368"/>
            <a:ext cx="3218180" cy="430036"/>
          </a:xfrm>
          <a:prstGeom prst="rect">
            <a:avLst/>
          </a:prstGeom>
        </p:spPr>
        <p:txBody>
          <a:bodyPr lIns="124962" tIns="62481" rIns="124962" bIns="62481"/>
          <a:lstStyle/>
          <a:p>
            <a:fld id="{09CBB003-438A-490E-98A1-BA06F384D65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86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F:\宗教處\活動\PPT底版收集\簡報用拷貝.jpg"/>
          <p:cNvPicPr>
            <a:picLocks noChangeAspect="1" noChangeArrowheads="1"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5063" y="0"/>
            <a:ext cx="12668250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圖片 1"/>
          <p:cNvPicPr>
            <a:picLocks/>
          </p:cNvPicPr>
          <p:nvPr userDrawn="1"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1139826" y="0"/>
            <a:ext cx="12652375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08" r:id="rId2"/>
    <p:sldLayoutId id="2147483812" r:id="rId3"/>
    <p:sldLayoutId id="2147483813" r:id="rId4"/>
    <p:sldLayoutId id="2147483815" r:id="rId5"/>
    <p:sldLayoutId id="2147483816" r:id="rId6"/>
    <p:sldLayoutId id="2147483810" r:id="rId7"/>
    <p:sldLayoutId id="2147483817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2pPr>
      <a:lvl3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3pPr>
      <a:lvl4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4pPr>
      <a:lvl5pPr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5pPr>
      <a:lvl6pPr marL="4572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6pPr>
      <a:lvl7pPr marL="9144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7pPr>
      <a:lvl8pPr marL="13716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8pPr>
      <a:lvl9pPr marL="1828800" algn="l" defTabSz="449263" rtl="0" eaLnBrk="0" fontAlgn="base" hangingPunct="0">
        <a:lnSpc>
          <a:spcPct val="84000"/>
        </a:lnSpc>
        <a:spcBef>
          <a:spcPct val="0"/>
        </a:spcBef>
        <a:spcAft>
          <a:spcPct val="0"/>
        </a:spcAft>
        <a:buClr>
          <a:srgbClr val="95EFA2"/>
        </a:buClr>
        <a:buSzPct val="100000"/>
        <a:buFont typeface="Times New Roman" pitchFamily="18" charset="0"/>
        <a:defRPr sz="6000">
          <a:solidFill>
            <a:srgbClr val="95EFA2"/>
          </a:solidFill>
          <a:latin typeface="Times New Roman" pitchFamily="18" charset="0"/>
          <a:ea typeface="文鼎顏楷" charset="0"/>
          <a:cs typeface="文鼎顏楷" charset="0"/>
        </a:defRPr>
      </a:lvl9pPr>
    </p:titleStyle>
    <p:bodyStyle>
      <a:lvl1pPr marL="427038" indent="-427038" algn="just" defTabSz="449263" rtl="0" eaLnBrk="0" fontAlgn="base" hangingPunct="0">
        <a:lnSpc>
          <a:spcPct val="108000"/>
        </a:lnSpc>
        <a:spcBef>
          <a:spcPct val="0"/>
        </a:spcBef>
        <a:spcAft>
          <a:spcPct val="0"/>
        </a:spcAft>
        <a:buClr>
          <a:srgbClr val="66FF33"/>
        </a:buClr>
        <a:buSzPct val="120000"/>
        <a:buFont typeface="Times New Roman" pitchFamily="18" charset="0"/>
        <a:buChar char="•"/>
        <a:defRPr sz="6200">
          <a:solidFill>
            <a:srgbClr val="FFFFD5"/>
          </a:solidFill>
          <a:latin typeface="+mn-lt"/>
          <a:ea typeface="細明體" pitchFamily="49" charset="-120"/>
          <a:cs typeface="+mn-cs"/>
        </a:defRPr>
      </a:lvl1pPr>
      <a:lvl2pPr marL="936625" indent="-358775" algn="l" defTabSz="449263" rtl="0" eaLnBrk="0" fontAlgn="base" hangingPunct="0">
        <a:lnSpc>
          <a:spcPct val="70000"/>
        </a:lnSpc>
        <a:spcBef>
          <a:spcPts val="1125"/>
        </a:spcBef>
        <a:spcAft>
          <a:spcPct val="0"/>
        </a:spcAft>
        <a:buClr>
          <a:srgbClr val="786950"/>
        </a:buClr>
        <a:buSzPct val="100000"/>
        <a:buFont typeface="Wingdings" pitchFamily="2" charset="2"/>
        <a:buChar char=""/>
        <a:defRPr sz="4500">
          <a:solidFill>
            <a:srgbClr val="000000"/>
          </a:solidFill>
          <a:latin typeface="+mn-lt"/>
          <a:ea typeface="細明體" pitchFamily="49" charset="-120"/>
        </a:defRPr>
      </a:lvl2pPr>
      <a:lvl3pPr marL="1446213" indent="-290513" algn="l" defTabSz="449263" rtl="0" eaLnBrk="0" fontAlgn="base" hangingPunct="0">
        <a:lnSpc>
          <a:spcPct val="70000"/>
        </a:lnSpc>
        <a:spcBef>
          <a:spcPts val="775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3100">
          <a:solidFill>
            <a:srgbClr val="000000"/>
          </a:solidFill>
          <a:latin typeface="+mn-lt"/>
          <a:ea typeface="新細明體" pitchFamily="18" charset="-120"/>
        </a:defRPr>
      </a:lvl3pPr>
      <a:lvl4pPr marL="2030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600">
          <a:solidFill>
            <a:srgbClr val="000000"/>
          </a:solidFill>
          <a:latin typeface="+mn-lt"/>
          <a:ea typeface="新細明體" pitchFamily="18" charset="-120"/>
        </a:defRPr>
      </a:lvl4pPr>
      <a:lvl5pPr marL="26146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5pPr>
      <a:lvl6pPr marL="30718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6pPr>
      <a:lvl7pPr marL="35290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7pPr>
      <a:lvl8pPr marL="39862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8pPr>
      <a:lvl9pPr marL="4443413" indent="-290513" algn="l" defTabSz="449263" rtl="0" eaLnBrk="0" fontAlgn="base" hangingPunct="0">
        <a:lnSpc>
          <a:spcPct val="70000"/>
        </a:lnSpc>
        <a:spcBef>
          <a:spcPts val="65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600">
          <a:solidFill>
            <a:srgbClr val="000000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557017" y="499184"/>
            <a:ext cx="5702969" cy="7232734"/>
          </a:xfrm>
        </p:spPr>
        <p:txBody>
          <a:bodyPr/>
          <a:lstStyle/>
          <a:p>
            <a:r>
              <a:rPr lang="zh-TW" altLang="en-US" dirty="0"/>
              <a:t>歡樂假期埔心遊</a:t>
            </a:r>
            <a:br>
              <a:rPr lang="zh-TW" altLang="en-US" dirty="0"/>
            </a:br>
            <a:r>
              <a:rPr lang="zh-TW" altLang="en-US" dirty="0" smtClean="0"/>
              <a:t>   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 </a:t>
            </a:r>
            <a:r>
              <a:rPr lang="zh-TW" altLang="en-US" dirty="0" smtClean="0"/>
              <a:t>   活動</a:t>
            </a:r>
            <a:r>
              <a:rPr lang="zh-TW" altLang="en-US" dirty="0"/>
              <a:t>翦</a:t>
            </a:r>
            <a:r>
              <a:rPr lang="zh-TW" altLang="en-US" dirty="0" smtClean="0"/>
              <a:t>影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     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 </a:t>
            </a:r>
            <a:r>
              <a:rPr lang="zh-TW" altLang="en-US" dirty="0" smtClean="0"/>
              <a:t>     與</a:t>
            </a:r>
            <a:r>
              <a:rPr lang="zh-TW" altLang="en-US" dirty="0"/>
              <a:t>花絮</a:t>
            </a: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sz="quarter" idx="1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一</a:t>
            </a:r>
            <a:endParaRPr lang="zh-TW" altLang="en-US" dirty="0"/>
          </a:p>
        </p:txBody>
      </p:sp>
      <p:sp>
        <p:nvSpPr>
          <p:cNvPr id="9" name="直排文字版面配置區 8"/>
          <p:cNvSpPr>
            <a:spLocks noGrp="1"/>
          </p:cNvSpPr>
          <p:nvPr>
            <p:ph type="body" orient="vert" sz="quarter" idx="12"/>
          </p:nvPr>
        </p:nvSpPr>
        <p:spPr/>
        <p:txBody>
          <a:bodyPr/>
          <a:lstStyle/>
          <a:p>
            <a:r>
              <a:rPr lang="zh-TW" altLang="en-US" dirty="0" smtClean="0"/>
              <a:t>二十四</a:t>
            </a:r>
            <a:endParaRPr lang="zh-TW" altLang="en-US" dirty="0"/>
          </a:p>
        </p:txBody>
      </p:sp>
      <p:pic>
        <p:nvPicPr>
          <p:cNvPr id="2" name="陽光眷戀的地方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348" y="1319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8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4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61" y="147483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團體活動首部曲</a:t>
            </a:r>
            <a:r>
              <a:rPr lang="en-US" altLang="zh-TW" dirty="0" smtClean="0"/>
              <a:t>~</a:t>
            </a:r>
            <a:r>
              <a:rPr lang="zh-TW" altLang="en-US" dirty="0" smtClean="0"/>
              <a:t>生火競賽，女金剛組迅速就位，信心十足的引火起灶。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1653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00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64" y="0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9021337" y="258763"/>
            <a:ext cx="4558358" cy="7691437"/>
          </a:xfrm>
        </p:spPr>
        <p:txBody>
          <a:bodyPr/>
          <a:lstStyle/>
          <a:p>
            <a:r>
              <a:rPr lang="zh-TW" altLang="en-US" sz="5400" dirty="0" smtClean="0"/>
              <a:t>咦、趕快想方設法，生火似乎沒有想像中容易，雖然童軍課有上，</a:t>
            </a:r>
            <a:r>
              <a:rPr lang="zh-TW" altLang="en-US" sz="5400" dirty="0" smtClean="0"/>
              <a:t>但是</a:t>
            </a:r>
            <a:r>
              <a:rPr lang="zh-TW" altLang="en-US" sz="5400" dirty="0"/>
              <a:t>遊戲</a:t>
            </a:r>
            <a:r>
              <a:rPr lang="zh-TW" altLang="en-US" sz="5400" dirty="0" smtClean="0"/>
              <a:t>規定</a:t>
            </a:r>
            <a:r>
              <a:rPr lang="zh-TW" altLang="en-US" sz="5400" dirty="0" smtClean="0"/>
              <a:t>不能用火種，只能用些許</a:t>
            </a:r>
            <a:r>
              <a:rPr lang="zh-TW" altLang="en-US" dirty="0" smtClean="0"/>
              <a:t>報紙，這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19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排文字版面配置區 4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男生幸福組思索著如何運用報紙燃起熊熊烈火，但是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4099" name="Picture 3" descr="C:\Users\pablo\Desktop\埔心遊\22798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975" y="820539"/>
            <a:ext cx="10369550" cy="583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69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诶</a:t>
            </a:r>
            <a:r>
              <a:rPr lang="en-US" altLang="zh-TW" dirty="0" smtClean="0"/>
              <a:t>~</a:t>
            </a:r>
            <a:r>
              <a:rPr lang="zh-TW" altLang="en-US" dirty="0" smtClean="0"/>
              <a:t>這是什麼情形，隨著報紙燒完，火也跟著熄了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pic>
        <p:nvPicPr>
          <p:cNvPr id="6" name="內容版面配置區 5" descr="2279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74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沒關係再接再厲，那寥寥星火，好像有希望喔。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1557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接下來師緯、宏彬、伯</a:t>
            </a:r>
            <a:r>
              <a:rPr lang="zh-TW" altLang="en-US" dirty="0"/>
              <a:t>叡</a:t>
            </a:r>
            <a:r>
              <a:rPr lang="zh-TW" altLang="en-US" dirty="0" smtClean="0"/>
              <a:t>好像只能禱告了，因為火又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432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好厲害的均元，不屈不撓、勇猛精進，不畏寒風堅持點燃那熱情的火花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466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哎呀</a:t>
            </a:r>
            <a:r>
              <a:rPr lang="en-US" altLang="zh-TW" dirty="0" smtClean="0"/>
              <a:t>~</a:t>
            </a:r>
            <a:r>
              <a:rPr lang="zh-TW" altLang="en-US" dirty="0" smtClean="0"/>
              <a:t>在沒有火種的助燃下，生火似乎有著超乎預期的困難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895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5599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79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天氣那麼的冷、涼風那麼的吹，我們只想快快點燃那素烤的火，只是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464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6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在報紙的助燃下，大家無不期待火焰延長至煤炭溫度升高起火成功。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225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埔心牧場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sz="quarter" idx="11"/>
          </p:nvPr>
        </p:nvSpPr>
        <p:spPr>
          <a:xfrm>
            <a:off x="240632" y="4184278"/>
            <a:ext cx="6701547" cy="3459786"/>
          </a:xfrm>
        </p:spPr>
        <p:txBody>
          <a:bodyPr/>
          <a:lstStyle/>
          <a:p>
            <a:r>
              <a:rPr lang="zh-TW" altLang="en-US" dirty="0" smtClean="0"/>
              <a:t>大人  員</a:t>
            </a:r>
            <a:endParaRPr lang="en-US" altLang="zh-TW" dirty="0" smtClean="0"/>
          </a:p>
          <a:p>
            <a:r>
              <a:rPr lang="zh-TW" altLang="en-US" dirty="0" smtClean="0"/>
              <a:t>學員  </a:t>
            </a:r>
            <a:r>
              <a:rPr lang="zh-TW" altLang="en-US" dirty="0"/>
              <a:t>員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063916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9</a:t>
            </a:r>
            <a:endParaRPr lang="zh-TW" altLang="en-US" dirty="0">
              <a:solidFill>
                <a:srgbClr val="FFFFD5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181600" y="5269832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D5"/>
                </a:solidFill>
              </a:rPr>
              <a:t>6</a:t>
            </a:r>
            <a:endParaRPr lang="zh-TW" altLang="en-US" dirty="0">
              <a:solidFill>
                <a:srgbClr val="FFFF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5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師緯露出那期待的眼神，小小的心願</a:t>
            </a:r>
            <a:r>
              <a:rPr lang="en-US" altLang="zh-TW" dirty="0" smtClean="0"/>
              <a:t>~</a:t>
            </a:r>
            <a:r>
              <a:rPr lang="zh-TW" altLang="en-US" dirty="0" smtClean="0"/>
              <a:t>希望那火苗持續的升溫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31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52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3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生火競賽似乎陷入膠著中，眼看三十分鐘已漸漸來到，僅用報紙生火的規則卡住了大夥兒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54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一而再、再而三，沒有火種的生火方式，似乎</a:t>
            </a:r>
            <a:r>
              <a:rPr lang="en-US" altLang="zh-TW" dirty="0" smtClean="0"/>
              <a:t>~</a:t>
            </a:r>
            <a:r>
              <a:rPr lang="zh-TW" altLang="en-US" dirty="0" smtClean="0"/>
              <a:t>大家依然不放棄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</a:t>
            </a:r>
            <a:r>
              <a:rPr lang="zh-TW" altLang="en-US" dirty="0" smtClean="0"/>
              <a:t>紫萍</a:t>
            </a:r>
            <a:endParaRPr lang="zh-TW" altLang="en-US" dirty="0"/>
          </a:p>
        </p:txBody>
      </p:sp>
      <p:pic>
        <p:nvPicPr>
          <p:cNvPr id="6" name="內容版面配置區 5" descr="1552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476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83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俊賢師伯屏氣凝神運功生火，以身示範只能用些許報紙生火</a:t>
            </a:r>
            <a:endParaRPr lang="en-US" altLang="zh-TW" dirty="0" smtClean="0"/>
          </a:p>
          <a:p>
            <a:r>
              <a:rPr lang="en-US" altLang="zh-TW" dirty="0" smtClean="0"/>
              <a:t>~</a:t>
            </a:r>
            <a:r>
              <a:rPr lang="zh-TW" altLang="en-US" dirty="0" smtClean="0"/>
              <a:t>發功</a:t>
            </a:r>
            <a:r>
              <a:rPr lang="en-US" altLang="zh-TW" dirty="0" smtClean="0"/>
              <a:t>~~~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78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用力搧、管它天冷與風寒，均元、俊宇依舊努力的搧、搧、搧、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2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81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549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生火尚未成功，大夥兒仍在努力，就在發下火種數秒後，情況倏忽轉變，大家亮起金光眼，因為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526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哈哈／那猶如</a:t>
            </a:r>
            <a:r>
              <a:rPr lang="zh-TW" altLang="en-US" dirty="0"/>
              <a:t>心</a:t>
            </a:r>
            <a:r>
              <a:rPr lang="zh-TW" altLang="en-US" dirty="0" smtClean="0"/>
              <a:t>念的火苗漸漸燃起紅紅的炭火，哇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</a:t>
            </a:r>
            <a:endParaRPr lang="zh-TW" altLang="en-US" dirty="0"/>
          </a:p>
        </p:txBody>
      </p:sp>
      <p:pic>
        <p:nvPicPr>
          <p:cNvPr id="1026" name="Picture 2" descr="C:\Users\pablo\Desktop\埔心遊\22795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1308745"/>
            <a:ext cx="9720262" cy="546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08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诶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</a:t>
            </a:r>
            <a:r>
              <a:rPr lang="zh-TW" altLang="en-US" dirty="0" smtClean="0"/>
              <a:t>快了快了，黑炭漸漸燃起紅暈，火苗持續燃燒著，均元、俊宇專注地盯著，就在眾人期盼下，成功燃起那爐火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pic>
        <p:nvPicPr>
          <p:cNvPr id="3074" name="Picture 2" descr="C:\Users\pablo\Desktop\埔心遊\22797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473" y="192088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7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4" name="直排文字版面配置區 3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奇妙感動的一刻翩然來到，在眾人引頸期盼中，炭火升起</a:t>
            </a:r>
            <a:r>
              <a:rPr lang="en-US" altLang="zh-TW" dirty="0" smtClean="0"/>
              <a:t>~</a:t>
            </a:r>
            <a:r>
              <a:rPr lang="zh-TW" altLang="en-US" dirty="0" smtClean="0"/>
              <a:t>均元太棒了，此時女生金剛組完成了生火競賽，將進行下一場任務</a:t>
            </a:r>
            <a:r>
              <a:rPr lang="en-US" altLang="zh-TW" dirty="0">
                <a:latin typeface="新細明體" panose="02020500000000000000" pitchFamily="18" charset="-120"/>
                <a:ea typeface="新細明體" panose="02020500000000000000" pitchFamily="18" charset="-120"/>
              </a:rPr>
              <a:t>~</a:t>
            </a:r>
            <a:endParaRPr lang="zh-TW" altLang="en-US" dirty="0"/>
          </a:p>
        </p:txBody>
      </p:sp>
      <p:pic>
        <p:nvPicPr>
          <p:cNvPr id="2050" name="Picture 2" descr="C:\Users\pablo\Desktop\埔心遊\22796.jpg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07" y="214391"/>
            <a:ext cx="4331791" cy="77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78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豐富營養的素食料理食材，感謝太多師兄姊了，族繁不</a:t>
            </a:r>
            <a:r>
              <a:rPr lang="zh-TW" altLang="en-US" dirty="0"/>
              <a:t>再</a:t>
            </a:r>
            <a:r>
              <a:rPr lang="zh-TW" altLang="en-US" dirty="0" smtClean="0"/>
              <a:t>贅敘。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6" name="內容版面配置區 5" descr="20160124_709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94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文字版面配置區 1"/>
          <p:cNvSpPr>
            <a:spLocks noGrp="1"/>
          </p:cNvSpPr>
          <p:nvPr>
            <p:ph type="body" orient="vert" sz="quarter" idx="10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埔心牧場一日遊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內</a:t>
            </a:r>
            <a:r>
              <a:rPr lang="zh-TW" altLang="en-US" dirty="0"/>
              <a:t>修外行實實做</a:t>
            </a:r>
          </a:p>
          <a:p>
            <a:r>
              <a:rPr lang="zh-TW" altLang="en-US" dirty="0"/>
              <a:t>法親之情常聯絡</a:t>
            </a:r>
          </a:p>
          <a:p>
            <a:r>
              <a:rPr lang="zh-TW" altLang="en-US" dirty="0"/>
              <a:t>走出戶外強體魄</a:t>
            </a:r>
          </a:p>
          <a:p>
            <a:r>
              <a:rPr lang="zh-TW" altLang="en-US" dirty="0"/>
              <a:t>舞動人生不空過</a:t>
            </a:r>
          </a:p>
          <a:p>
            <a:r>
              <a:rPr lang="zh-TW" altLang="en-US" dirty="0" smtClean="0"/>
              <a:t>人人都</a:t>
            </a:r>
            <a:r>
              <a:rPr lang="zh-TW" altLang="en-US" dirty="0"/>
              <a:t>把</a:t>
            </a:r>
            <a:r>
              <a:rPr lang="zh-TW" altLang="en-US" dirty="0" smtClean="0"/>
              <a:t>身心</a:t>
            </a:r>
            <a:r>
              <a:rPr lang="zh-TW" altLang="en-US" dirty="0"/>
              <a:t>樂</a:t>
            </a:r>
          </a:p>
          <a:p>
            <a:r>
              <a:rPr lang="zh-TW" altLang="en-US" dirty="0"/>
              <a:t>家家</a:t>
            </a:r>
            <a:r>
              <a:rPr lang="zh-TW" altLang="en-US" dirty="0" smtClean="0"/>
              <a:t>幸福</a:t>
            </a:r>
            <a:r>
              <a:rPr lang="en-US" altLang="zh-TW" sz="9600" dirty="0" smtClean="0"/>
              <a:t>~</a:t>
            </a:r>
          </a:p>
          <a:p>
            <a:r>
              <a:rPr lang="zh-TW" altLang="en-US" dirty="0" smtClean="0"/>
              <a:t>笑呵呵啊！</a:t>
            </a:r>
            <a:endParaRPr lang="en-US" altLang="zh-TW" dirty="0" smtClean="0"/>
          </a:p>
          <a:p>
            <a:r>
              <a:rPr lang="zh-TW" altLang="en-US" dirty="0" smtClean="0"/>
              <a:t>笑呵呵！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825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24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192088"/>
            <a:ext cx="7700962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哈哈，美味的豆乾上架，美美的架在網子上，均元、紫萍細心的呵護著火苗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856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0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75" y="24923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</a:t>
            </a:r>
            <a:r>
              <a:rPr lang="zh-TW" altLang="en-US" dirty="0" smtClean="0"/>
              <a:t>禮</a:t>
            </a:r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太感動了，快快刷上醬料，瞬間香味四溢，生火大將均元不敢掉以輕心，堅守崗位看住火，</a:t>
            </a:r>
            <a:r>
              <a:rPr lang="zh-TW" altLang="en-US" dirty="0" smtClean="0"/>
              <a:t>此時</a:t>
            </a:r>
            <a:r>
              <a:rPr lang="zh-TW" altLang="zh-TW" dirty="0"/>
              <a:t>怡惠</a:t>
            </a:r>
            <a:r>
              <a:rPr lang="zh-TW" altLang="en-US" dirty="0" smtClean="0"/>
              <a:t>老師</a:t>
            </a:r>
            <a:r>
              <a:rPr lang="zh-TW" altLang="en-US" dirty="0" smtClean="0"/>
              <a:t>露出期待已久滿意的笑容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416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大廚梓瑜登場，開始今天第二場任務，美食上架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趙樂禮</a:t>
            </a:r>
            <a:endParaRPr lang="zh-TW" altLang="en-US" dirty="0"/>
          </a:p>
        </p:txBody>
      </p:sp>
      <p:pic>
        <p:nvPicPr>
          <p:cNvPr id="6" name="內容版面配置區 5" descr="228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66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豐富的料理食材，正待烤熟後變成美味佳餚，大夥兒努力著</a:t>
            </a:r>
            <a:r>
              <a:rPr lang="en-US" altLang="zh-TW" dirty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570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/>
              <a:t>生火生了一小時，現在可以享用成果了</a:t>
            </a:r>
            <a:r>
              <a:rPr lang="en-US" altLang="zh-TW" dirty="0"/>
              <a:t>~~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572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幸福組在大廚惠羽媽媽的手藝下，正如火如荼地展開燒烤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3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094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zh-TW" dirty="0"/>
              <a:t>秋</a:t>
            </a:r>
            <a:r>
              <a:rPr lang="zh-TW" altLang="zh-TW" dirty="0" smtClean="0"/>
              <a:t>梅</a:t>
            </a:r>
            <a:r>
              <a:rPr lang="zh-TW" altLang="en-US" dirty="0" smtClean="0"/>
              <a:t>師姑</a:t>
            </a:r>
            <a:r>
              <a:rPr lang="zh-TW" altLang="en-US" dirty="0" smtClean="0"/>
              <a:t>也</a:t>
            </a:r>
            <a:r>
              <a:rPr lang="zh-TW" altLang="en-US" dirty="0" smtClean="0"/>
              <a:t>加入燒烤，此時炭火燃起熊熊烈火，加快了熟烤腳步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788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宏彬、伯叡、俊宇和惠羽媽</a:t>
            </a:r>
            <a:r>
              <a:rPr lang="zh-TW" altLang="en-US" dirty="0"/>
              <a:t>媽</a:t>
            </a:r>
            <a:r>
              <a:rPr lang="zh-TW" altLang="en-US" dirty="0" smtClean="0"/>
              <a:t>同心協力將食物抹醬、上架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54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不一會兒，伯叡媽媽也加入燒烤隊伍中，俊宇專注地盯著食物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0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820539"/>
            <a:ext cx="10369550" cy="5832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021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此時體會到冷凍食物燒烤容易焦黑、食物香味受限，於是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6" name="內容版面配置區 5" descr="1559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8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41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10283141" y="192088"/>
            <a:ext cx="2727210" cy="7691437"/>
          </a:xfrm>
        </p:spPr>
        <p:txBody>
          <a:bodyPr/>
          <a:lstStyle/>
          <a:p>
            <a:r>
              <a:rPr lang="zh-TW" altLang="en-US" dirty="0" smtClean="0"/>
              <a:t>松山車站購票將搭乘</a:t>
            </a:r>
            <a:r>
              <a:rPr lang="en-US" altLang="zh-TW" dirty="0" smtClean="0"/>
              <a:t>~~</a:t>
            </a:r>
            <a:r>
              <a:rPr lang="zh-TW" altLang="en-US" dirty="0" smtClean="0"/>
              <a:t>八點二十六分前往目的地</a:t>
            </a:r>
            <a:r>
              <a:rPr lang="en-US" altLang="zh-TW" dirty="0" smtClean="0"/>
              <a:t>~</a:t>
            </a:r>
            <a:r>
              <a:rPr lang="zh-TW" altLang="en-US" dirty="0" smtClean="0"/>
              <a:t>埔心</a:t>
            </a:r>
            <a:r>
              <a:rPr lang="en-US" altLang="zh-TW" dirty="0" smtClean="0"/>
              <a:t>~</a:t>
            </a:r>
            <a:r>
              <a:rPr lang="zh-TW" altLang="en-US" dirty="0" smtClean="0"/>
              <a:t>區間</a:t>
            </a:r>
            <a:r>
              <a:rPr lang="zh-TW" altLang="en-US" dirty="0"/>
              <a:t>車</a:t>
            </a:r>
          </a:p>
        </p:txBody>
      </p:sp>
    </p:spTree>
    <p:extLst>
      <p:ext uri="{BB962C8B-B14F-4D97-AF65-F5344CB8AC3E}">
        <p14:creationId xmlns:p14="http://schemas.microsoft.com/office/powerpoint/2010/main" val="299133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75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食品解凍區產生</a:t>
            </a:r>
            <a:r>
              <a:rPr lang="en-US" altLang="zh-TW" dirty="0" smtClean="0"/>
              <a:t>(</a:t>
            </a:r>
            <a:r>
              <a:rPr lang="zh-TW" altLang="en-US" dirty="0" smtClean="0"/>
              <a:t>如圖第三層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zh-TW" altLang="en-US" dirty="0" smtClean="0"/>
              <a:t>而</a:t>
            </a:r>
            <a:r>
              <a:rPr lang="zh-TW" altLang="zh-TW" dirty="0"/>
              <a:t>怡惠</a:t>
            </a:r>
            <a:r>
              <a:rPr lang="zh-TW" altLang="en-US" dirty="0" smtClean="0"/>
              <a:t>老師</a:t>
            </a:r>
            <a:r>
              <a:rPr lang="zh-TW" altLang="en-US" dirty="0" smtClean="0"/>
              <a:t>、彩和、靜萱正享受著燒烤的樂趣、並品嘗著美味的佳餚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76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8918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意外的驚喜，豆乾與食材正解凍著，炭火落下時恰巧碳烤著</a:t>
            </a:r>
            <a:r>
              <a:rPr lang="zh-TW" altLang="en-US" dirty="0"/>
              <a:t>網</a:t>
            </a:r>
            <a:r>
              <a:rPr lang="zh-TW" altLang="en-US" dirty="0" smtClean="0"/>
              <a:t>架下的養生冠軍</a:t>
            </a:r>
            <a:r>
              <a:rPr lang="zh-TW" altLang="en-US" dirty="0"/>
              <a:t>食</a:t>
            </a:r>
            <a:r>
              <a:rPr lang="zh-TW" altLang="en-US" dirty="0" smtClean="0"/>
              <a:t>材地瓜，這就是三層</a:t>
            </a:r>
            <a:r>
              <a:rPr lang="zh-TW" altLang="en-US" dirty="0"/>
              <a:t>炭</a:t>
            </a:r>
            <a:r>
              <a:rPr lang="zh-TW" altLang="en-US" dirty="0" smtClean="0"/>
              <a:t>烤爐，完美的傑作</a:t>
            </a:r>
            <a:r>
              <a:rPr lang="en-US" altLang="zh-TW" dirty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398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8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16" y="24923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三層炭烤爐說明如下</a:t>
            </a:r>
            <a:r>
              <a:rPr lang="en-US" altLang="zh-TW" dirty="0" smtClean="0"/>
              <a:t>~</a:t>
            </a:r>
            <a:r>
              <a:rPr lang="zh-TW" altLang="en-US" dirty="0" smtClean="0"/>
              <a:t>第一層燒烤區、第二層木炭區、第三層落煤區，放上烤網藉由落煤溫度既可解凍又可烤地瓜</a:t>
            </a:r>
            <a:r>
              <a:rPr lang="en-US" altLang="zh-TW" dirty="0" smtClean="0"/>
              <a:t>~</a:t>
            </a:r>
            <a:r>
              <a:rPr lang="zh-TW" altLang="en-US" dirty="0" smtClean="0"/>
              <a:t>大家笑哈哈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74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9269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54" y="24923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大夥兒同心協力、手腦並用下，盤盤美味佳餚依序上桌，青椒、甜椒香脆可口，嫩脆筊白筍一個不小心成了黑美人，但揭開黑紗卻不減其本身鮮美甘甜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113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zh-TW" dirty="0"/>
              <a:t>怡惠</a:t>
            </a:r>
            <a:r>
              <a:rPr lang="zh-TW" altLang="en-US" dirty="0" smtClean="0"/>
              <a:t>老師</a:t>
            </a:r>
            <a:r>
              <a:rPr lang="zh-TW" altLang="en-US" dirty="0" smtClean="0"/>
              <a:t>、靜萱、彩和開心的合作香味豆干和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299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02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豆干的香味吸引了均元前來觀賞，脩、脩、脩</a:t>
            </a:r>
            <a:r>
              <a:rPr lang="en-US" altLang="zh-TW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……</a:t>
            </a:r>
            <a:r>
              <a:rPr lang="zh-TW" altLang="en-US" dirty="0" smtClean="0"/>
              <a:t>全祭了五臟廟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6252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大地遊戲任務之一</a:t>
            </a:r>
            <a:r>
              <a:rPr lang="en-US" altLang="zh-TW" dirty="0" smtClean="0"/>
              <a:t>~</a:t>
            </a:r>
            <a:r>
              <a:rPr lang="zh-TW" altLang="en-US" dirty="0" smtClean="0"/>
              <a:t>找到五杉草原親子廣場，照相並傳到包容班群組，聰明的學員，一下子就成功地完成任務。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25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5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雖然天寒地凍，在五杉草原親子廣場前，大家依舊勇敢、熱情的勇往直前，接受寒風細雨中的考驗。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4493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照片中充滿笑容的有樂禮、師緯、彩和、俊宇、靜萱、伯叡、紫萍、均元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258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大地遊戲中，一行人來到了名聞遐邇的老榕隧道，有照片為證。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游紫萍</a:t>
            </a:r>
          </a:p>
          <a:p>
            <a:endParaRPr lang="zh-TW" altLang="en-US" dirty="0"/>
          </a:p>
        </p:txBody>
      </p:sp>
      <p:pic>
        <p:nvPicPr>
          <p:cNvPr id="7" name="內容版面配置區 6" descr="1563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736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1512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洽詢櫃台使用悠遊卡折扣數，答案</a:t>
            </a:r>
            <a:r>
              <a:rPr lang="zh-TW" altLang="en-US" dirty="0"/>
              <a:t>是</a:t>
            </a:r>
            <a:r>
              <a:rPr lang="zh-TW" altLang="en-US" dirty="0" smtClean="0"/>
              <a:t>九折。並獲得資訊</a:t>
            </a:r>
            <a:r>
              <a:rPr lang="en-US" altLang="zh-TW" dirty="0" smtClean="0"/>
              <a:t>~</a:t>
            </a:r>
            <a:r>
              <a:rPr lang="zh-TW" altLang="en-US" dirty="0" smtClean="0"/>
              <a:t>前往埔心區間車班次很多，車程大約四十分鐘。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979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仕育、俊賢師伯用心佈站的闖關設計，內容結合學期教學與生活體驗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pic>
        <p:nvPicPr>
          <p:cNvPr id="6" name="內容版面配置區 5" descr="2286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614458"/>
            <a:ext cx="9382435" cy="3840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55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學員正接受闖關任務大考驗，仕育師伯擔任</a:t>
            </a:r>
            <a:r>
              <a:rPr lang="en-US" altLang="zh-TW" dirty="0" smtClean="0"/>
              <a:t>(</a:t>
            </a:r>
            <a:r>
              <a:rPr lang="zh-TW" altLang="en-US" dirty="0" smtClean="0"/>
              <a:t>非洲草</a:t>
            </a:r>
            <a:r>
              <a:rPr lang="zh-TW" altLang="en-US" dirty="0"/>
              <a:t>原</a:t>
            </a:r>
            <a:r>
              <a:rPr lang="en-US" altLang="zh-TW" dirty="0" smtClean="0"/>
              <a:t>)</a:t>
            </a:r>
            <a:r>
              <a:rPr lang="zh-TW" altLang="en-US" dirty="0" smtClean="0"/>
              <a:t>關主象王。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李怡慧</a:t>
            </a:r>
            <a:endParaRPr lang="zh-TW" altLang="en-US" dirty="0"/>
          </a:p>
        </p:txBody>
      </p:sp>
      <p:pic>
        <p:nvPicPr>
          <p:cNvPr id="6" name="內容版面配置區 5" descr="20160124_1556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1" y="258763"/>
            <a:ext cx="9220200" cy="6915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16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S__722537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08" y="192088"/>
            <a:ext cx="577572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李怡慧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同心協力關主樂禮師姑 請學員抽題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有一分、三分、五分題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，回答取得前進分數。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06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終於完成各關考驗，俊賢師伯引導學員進行並揭曉獎品內容。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pic>
        <p:nvPicPr>
          <p:cNvPr id="6" name="內容版面配置區 5" descr="20160124_4941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917575"/>
            <a:ext cx="10058400" cy="563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907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首先映入眼簾的是荷蘭風車，大家歡喜拍個到此一遊的團體照。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</p:txBody>
      </p:sp>
      <p:pic>
        <p:nvPicPr>
          <p:cNvPr id="6" name="內容版面配置區 5" descr="1562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78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856"/>
          <p:cNvPicPr>
            <a:picLocks noGrp="1" noChangeAspect="1"/>
          </p:cNvPicPr>
          <p:nvPr isPhoto="1">
            <p:ph sz="quarter" idx="12"/>
          </p:nvPr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473" y="192088"/>
            <a:ext cx="433179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照片中充滿笑容的有樂禮、師緯、彩和、俊宇、靜萱、伯叡、紫萍、均元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579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4"/>
          <p:cNvSpPr>
            <a:spLocks noGrp="1"/>
          </p:cNvSpPr>
          <p:nvPr>
            <p:ph type="title"/>
          </p:nvPr>
        </p:nvSpPr>
        <p:spPr>
          <a:xfrm>
            <a:off x="2246929" y="1999058"/>
            <a:ext cx="1127921" cy="4453500"/>
          </a:xfrm>
          <a:prstGeom prst="rect">
            <a:avLst/>
          </a:prstGeom>
        </p:spPr>
        <p:txBody>
          <a:bodyPr vert="eaVert"/>
          <a:lstStyle/>
          <a:p>
            <a:pPr>
              <a:lnSpc>
                <a:spcPct val="120000"/>
              </a:lnSpc>
            </a:pPr>
            <a:r>
              <a:rPr lang="zh-TW" altLang="en-US" sz="4800" dirty="0" smtClean="0"/>
              <a:t>包容班全體人員</a:t>
            </a:r>
          </a:p>
        </p:txBody>
      </p:sp>
    </p:spTree>
    <p:extLst>
      <p:ext uri="{BB962C8B-B14F-4D97-AF65-F5344CB8AC3E}">
        <p14:creationId xmlns:p14="http://schemas.microsoft.com/office/powerpoint/2010/main" val="4186157360"/>
      </p:ext>
    </p:extLst>
  </p:cSld>
  <p:clrMapOvr>
    <a:masterClrMapping/>
  </p:clrMapOvr>
  <p:transition spd="slow" advTm="11000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2794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43" y="192088"/>
            <a:ext cx="4724721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趙樂禮</a:t>
            </a:r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>
          <a:xfrm>
            <a:off x="9178506" y="258763"/>
            <a:ext cx="4401189" cy="7691437"/>
          </a:xfrm>
        </p:spPr>
        <p:txBody>
          <a:bodyPr/>
          <a:lstStyle/>
          <a:p>
            <a:r>
              <a:rPr lang="zh-TW" altLang="en-US" dirty="0" smtClean="0"/>
              <a:t>九點鐘先鋒部隊傳來埔心最新狀況，天上飄下瑞雪囉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！！！</a:t>
            </a:r>
            <a:endParaRPr lang="en-US" altLang="zh-TW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r>
              <a:rPr lang="zh-TW" altLang="en-US" dirty="0" smtClean="0"/>
              <a:t>哇</a:t>
            </a:r>
            <a:r>
              <a:rPr lang="zh-TW" altLang="en-US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！</a:t>
            </a:r>
            <a:r>
              <a:rPr lang="zh-TW" altLang="en-US" dirty="0" smtClean="0"/>
              <a:t>火車上的夥伴驚奇的歡呼</a:t>
            </a:r>
            <a:r>
              <a:rPr lang="zh-TW" altLang="en-US" dirty="0">
                <a:latin typeface="新細明體" panose="02020500000000000000" pitchFamily="18" charset="-120"/>
                <a:ea typeface="新細明體" panose="02020500000000000000" pitchFamily="18" charset="-120"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5802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6760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張仕育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走、走、走，快樂的向前走，冷冽的天候中，大家熱情的快速向前走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13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20160124_30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66" y="192088"/>
            <a:ext cx="4317205" cy="7700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字版面配置區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  <a:p>
            <a:endParaRPr lang="zh-TW" altLang="en-US" dirty="0"/>
          </a:p>
        </p:txBody>
      </p:sp>
      <p:sp>
        <p:nvSpPr>
          <p:cNvPr id="8" name="直排文字版面配置區 7"/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TW" altLang="en-US" dirty="0" smtClean="0"/>
              <a:t>來到目的地埔心牧場，門票免費，大夥兒開心地踏入場地寬敞的園區。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21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TW" altLang="en-US" dirty="0" smtClean="0"/>
              <a:t>首先映入眼簾的是荷蘭風車，大家歡喜拍個到此一遊的團體照。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/>
              <a:t>張仕育</a:t>
            </a:r>
          </a:p>
        </p:txBody>
      </p:sp>
      <p:pic>
        <p:nvPicPr>
          <p:cNvPr id="6" name="內容版面配置區 5" descr="15627"/>
          <p:cNvPicPr>
            <a:picLocks noGrp="1" noChangeAspect="1"/>
          </p:cNvPicPr>
          <p:nvPr isPhoto="1">
            <p:ph sz="quarter" idx="12"/>
          </p:nvPr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784084"/>
            <a:ext cx="10369550" cy="5905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306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10000">
        <p:dissolve/>
      </p:transition>
    </mc:Choice>
    <mc:Fallback>
      <p:transition spd="slow" advTm="1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佈景主題">
      <a:majorFont>
        <a:latin typeface="Times New Roman"/>
        <a:ea typeface="文鼎顏楷"/>
        <a:cs typeface="文鼎顏楷"/>
      </a:majorFont>
      <a:minorFont>
        <a:latin typeface="Times New Roman"/>
        <a:ea typeface="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60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Office 佈景主題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佈景主題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佈景主題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61253</TotalTime>
  <Words>1425</Words>
  <Application>Microsoft Office PowerPoint</Application>
  <PresentationFormat>自訂</PresentationFormat>
  <Paragraphs>130</Paragraphs>
  <Slides>56</Slides>
  <Notes>5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Office 佈景主題</vt:lpstr>
      <vt:lpstr>歡樂假期埔心遊          活動翦影              與花絮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包容班全體人員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Amy</dc:creator>
  <cp:lastModifiedBy>pablo</cp:lastModifiedBy>
  <cp:revision>3361</cp:revision>
  <cp:lastPrinted>2012-05-30T06:15:22Z</cp:lastPrinted>
  <dcterms:created xsi:type="dcterms:W3CDTF">2003-10-07T14:29:29Z</dcterms:created>
  <dcterms:modified xsi:type="dcterms:W3CDTF">2016-01-26T12:05:29Z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000800bc0a000000000001023620</vt:lpwstr>
  </property>
</Properties>
</file>